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A06"/>
    <a:srgbClr val="2C6E2C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146B-1E47-4430-B45A-EA7F749E8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FA4E3-DD0D-4804-BDEF-C10E0EB3E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54413-A969-41BB-B2D5-0C60C6BA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3A22-D12C-4C49-8831-64E563FC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89CF-BA68-40E0-ABA6-01507030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76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060F3-CF4E-4183-BFE9-C6852AC8E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F46B00-F066-4457-9109-E03DF2752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0661F-391E-423F-B746-D342D8D0A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DCCE6-BF83-4308-8476-439A2102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3F7ED-B44E-4B3F-ABC4-69A9880E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40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EC353-1D91-48AB-B3DC-B74511CD9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9A0C0-1830-446D-83B8-98957A16C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F263B-E5E3-42EE-AD0B-15A571342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FC6BB-A1F5-4A8C-B4ED-CBEDD235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7F22D-10F8-4378-AC6E-B60DC63D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265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6A99-6033-43D7-B7D0-A1A73A27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76097-03CF-4072-B7B0-631D6B9E7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84703-06B1-4D8B-8265-69EED0044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0AD8C-ACFB-4726-BAD8-EF539CCD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5E538-F740-49DD-BDC6-13479D63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03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D563-77F7-46B3-8A7E-2D3B64982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386C0-A344-44D1-906B-E40017475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12B21-558B-42E5-B4EA-A5BE82C6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7FD9-A7A9-4909-9A28-890A1857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BD77B-EC16-47E6-B280-9C7CA0B0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84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1DA3D-8835-4A33-AC21-97D93242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4403E-3EDB-4EEF-8C34-F8350F122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B1E9B-60B0-47A5-959E-832A7E908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0522F-9248-4FCF-9CB5-DBFA1DFD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FCABD-3F21-413A-A66A-F2A966A4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70D0E-F0A9-494C-8BBB-424B7C90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92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040E-BE7C-4698-A990-7F41F0A3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210AE-1046-4055-A259-B0CE2CA38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8759F-34CA-4FA8-AE83-A88307146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6A0D68-5646-4498-BA41-D6288DACF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17B03B-7CE7-412A-A5FB-CAD4AD6824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15FFA1-F123-48CC-BA06-333299B63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5796C-B637-4406-ABA9-1AE10027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7B7D8-1F40-4E8B-83DE-D1D026C2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7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AE102-E0AC-4DFD-8E2E-6CEE00132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83F11-93DB-4C4B-9765-3B60B746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0E782-AD33-4FFD-9901-5F8645E5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D8425-A175-40A6-942C-F4FCE7C5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77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48BFF-E318-4644-91DC-15027035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047869-C494-4027-B73A-52942400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251F5-5C9C-44E3-AB63-FE233B171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271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1A2D8-2306-49D0-9225-544249C54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8FDD3-BC9B-43FF-9F44-9628DE9BD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918A3-488C-4D0D-81FB-9B80779B8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A7ACA-8D55-44CE-9960-98A3F6D4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DBBDC-A722-483B-B91B-DE3A1C0D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DB1FC-E6A3-48C3-8B32-E19B0CA1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10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F7E78-EF27-45C3-A27C-33A191348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768E5-4948-4C2B-B25A-4B2F066F9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E9F0C-886C-4FEE-A6D1-602A8FE6F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5BD1-7B05-4962-9140-F6B58949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79E81-7E61-4A59-A0C3-6CAB1B5D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E945E-B016-434E-97B1-EF49225D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98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D79F5A-B49B-4ADA-AB95-0929D151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1D34B-5910-4543-BAA1-F57C28FE3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5EA8D-56CF-4906-A75E-68F8D27D5A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79DF-6C07-4938-8DEB-BE600D26AB31}" type="datetimeFigureOut">
              <a:rPr lang="en-CA" smtClean="0"/>
              <a:t>2021-11-20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A282D-D8C3-4D0F-9700-580D04CC9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84C83-5423-4E2E-920C-F9158689D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650C-ACB4-44DB-9F01-9169695060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86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5238AA-9806-4A33-9348-381C49C2E049}"/>
              </a:ext>
            </a:extLst>
          </p:cNvPr>
          <p:cNvSpPr txBox="1"/>
          <p:nvPr/>
        </p:nvSpPr>
        <p:spPr>
          <a:xfrm>
            <a:off x="866986" y="477564"/>
            <a:ext cx="9676792" cy="647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3600" b="1" dirty="0">
                <a:solidFill>
                  <a:srgbClr val="9A0000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thirty-seven aids to Enlightenment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61146" y="1425625"/>
            <a:ext cx="10314504" cy="3878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Establishment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of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indfulness</a:t>
            </a:r>
            <a:r>
              <a:rPr lang="en-US" sz="2800" b="0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FMEmanee"/>
              </a:rPr>
              <a:t>, 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S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atipaṭṭhāna</a:t>
            </a:r>
            <a:r>
              <a:rPr lang="en-US" sz="2400" b="1" spc="-10" dirty="0">
                <a:solidFill>
                  <a:srgbClr val="BA0A06"/>
                </a:solidFill>
                <a:effectLst/>
                <a:latin typeface="Fira Sans Condensed Light" panose="020B04030500000200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:</a:t>
            </a:r>
          </a:p>
          <a:p>
            <a:pPr marL="73025" indent="-73025"/>
            <a:endParaRPr lang="en-US" sz="1800" spc="-1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18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C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ontemplation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of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the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body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FMEmanee"/>
              </a:rPr>
              <a:t>, </a:t>
            </a:r>
            <a:r>
              <a:rPr lang="en-US" sz="2400" spc="-10" dirty="0" err="1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kāyānupassana</a:t>
            </a:r>
            <a:endParaRPr lang="en-US" sz="2400" spc="-1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73025" indent="-73025"/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Contemplation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of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feelings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FMEmanee"/>
              </a:rPr>
              <a:t>, </a:t>
            </a:r>
            <a:r>
              <a:rPr lang="en-US" sz="2400" spc="-10" dirty="0" err="1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vedanānupassana</a:t>
            </a:r>
            <a:endParaRPr lang="en-US" sz="2400" spc="-1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73025" indent="-73025"/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Contemplation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of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mind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FMEmanee"/>
              </a:rPr>
              <a:t>, </a:t>
            </a:r>
            <a:r>
              <a:rPr lang="en-US" sz="2400" spc="-10" dirty="0" err="1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cittānupassana</a:t>
            </a:r>
            <a:endParaRPr lang="en-US" sz="2400" spc="-1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73025" indent="-73025"/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Contemplation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of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phenomenon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FMEmanee"/>
              </a:rPr>
              <a:t>, </a:t>
            </a:r>
            <a:r>
              <a:rPr lang="en-US" sz="2400" spc="-10" dirty="0" err="1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dhammānupassana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80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43390" y="639192"/>
            <a:ext cx="10918188" cy="7633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solidFill>
                  <a:srgbClr val="008000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Twenty three wrong views: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            Consciousness</a:t>
            </a: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17. Regards c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onsciousness as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18. Regards self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possessing 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c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onsciousness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19. Regards c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onsciousness as in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20. Regards self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in 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c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onsciousness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21. Regards </a:t>
            </a:r>
            <a:r>
              <a:rPr lang="en-US" sz="2400" kern="50" dirty="0">
                <a:solidFill>
                  <a:srgbClr val="BA0A06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Eternalist 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view</a:t>
            </a: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22. Regards </a:t>
            </a:r>
            <a:r>
              <a:rPr lang="en-US" sz="2400" kern="5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Annihilationist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view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23. </a:t>
            </a:r>
            <a:r>
              <a:rPr lang="en-US" sz="2400" kern="5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Doubtfulness 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in regard to the true Dhamma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</a:p>
          <a:p>
            <a:pPr>
              <a:spcBef>
                <a:spcPts val="720"/>
              </a:spcBef>
            </a:pP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</a:t>
            </a: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0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0" y="624711"/>
            <a:ext cx="11523216" cy="446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3200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egards</a:t>
            </a:r>
            <a:r>
              <a:rPr lang="en-US" sz="32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 as self</a:t>
            </a:r>
            <a:r>
              <a:rPr lang="en-US" sz="2400" b="1" spc="-10" dirty="0">
                <a:solidFill>
                  <a:srgbClr val="BA0A06"/>
                </a:solidFill>
                <a:effectLst/>
                <a:latin typeface="Fira Sans Condensed Light" panose="020B04030500000200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:</a:t>
            </a:r>
          </a:p>
          <a:p>
            <a:pPr marL="73025" indent="-73025"/>
            <a:endParaRPr lang="en-US" sz="1800" spc="-1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18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8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That regarding is a formation</a:t>
            </a:r>
            <a:r>
              <a:rPr lang="en-US" sz="24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:</a:t>
            </a:r>
          </a:p>
          <a:p>
            <a:pPr marL="73025" indent="-73025"/>
            <a:r>
              <a:rPr lang="en-US" sz="24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 </a:t>
            </a:r>
          </a:p>
          <a:p>
            <a:pPr marL="73025" indent="-73025"/>
            <a:r>
              <a:rPr lang="en-US" sz="24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   </a:t>
            </a:r>
            <a:r>
              <a:rPr lang="en-US" sz="2600" b="1" kern="50" spc="-10" dirty="0">
                <a:solidFill>
                  <a:srgbClr val="2C6E2C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What is its source? What is its origin? </a:t>
            </a:r>
          </a:p>
          <a:p>
            <a:pPr marL="73025" indent="-73025"/>
            <a:r>
              <a:rPr lang="en-US" sz="2600" b="1" kern="50" spc="-10" dirty="0">
                <a:solidFill>
                  <a:srgbClr val="2C6E2C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   From what is it born and produced? </a:t>
            </a:r>
          </a:p>
          <a:p>
            <a:pPr marL="73025" indent="-73025"/>
            <a:r>
              <a:rPr lang="en-US" sz="2400" kern="5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endParaRPr lang="en-US" sz="2400" kern="50" spc="-10" dirty="0">
              <a:solidFill>
                <a:srgbClr val="00000A"/>
              </a:solidFill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kern="5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</a:t>
            </a:r>
            <a:r>
              <a:rPr lang="en-US" sz="26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When the uninstructed worldlings </a:t>
            </a:r>
            <a:r>
              <a:rPr lang="en-US" sz="26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is </a:t>
            </a:r>
            <a:r>
              <a:rPr lang="en-US" sz="26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contacted by </a:t>
            </a:r>
            <a:r>
              <a:rPr lang="en-US" sz="2600" kern="50" dirty="0">
                <a:solidFill>
                  <a:srgbClr val="9A0000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a feeling born of 	ignorance – contact, craving arises: thence that </a:t>
            </a:r>
            <a:r>
              <a:rPr lang="en-US" sz="2600" b="1" kern="50" dirty="0">
                <a:solidFill>
                  <a:srgbClr val="9A0000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formation is born</a:t>
            </a:r>
            <a:r>
              <a:rPr lang="en-US" sz="2600" kern="50" dirty="0">
                <a:solidFill>
                  <a:srgbClr val="9A0000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.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22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346229" y="624711"/>
            <a:ext cx="11354856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b="1" spc="-1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Insight</a:t>
            </a:r>
            <a:r>
              <a:rPr lang="en-US" sz="2400" b="1" spc="-10">
                <a:solidFill>
                  <a:srgbClr val="BA0A06"/>
                </a:solidFill>
                <a:effectLst/>
                <a:latin typeface="Fira Sans Condensed Light" panose="020B04030500000200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:</a:t>
            </a:r>
            <a:endParaRPr lang="en-US" sz="2400" b="1" spc="-10" dirty="0">
              <a:solidFill>
                <a:srgbClr val="BA0A06"/>
              </a:solidFill>
              <a:effectLst/>
              <a:latin typeface="Fira Sans Condensed Light" panose="020B04030500000200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73025" indent="-73025"/>
            <a:endParaRPr lang="en-US" sz="1800" spc="-1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18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6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That formation is impermanent, conditioned, dependently arisen;</a:t>
            </a:r>
          </a:p>
          <a:p>
            <a:pPr marL="73025" indent="-73025"/>
            <a:endParaRPr lang="en-US" sz="2600" kern="50" spc="-10" dirty="0">
              <a:solidFill>
                <a:srgbClr val="00000A"/>
              </a:solidFill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6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That craving is impermanent, conditioned, dependently arisen;</a:t>
            </a:r>
          </a:p>
          <a:p>
            <a:pPr marL="73025" indent="-73025"/>
            <a:endParaRPr lang="en-US" sz="2600" kern="50" spc="-10" dirty="0">
              <a:solidFill>
                <a:srgbClr val="00000A"/>
              </a:solidFill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6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That feeling is impermanent, conditioned, dependently arisen;</a:t>
            </a:r>
          </a:p>
          <a:p>
            <a:pPr marL="73025" indent="-73025"/>
            <a:endParaRPr lang="en-US" sz="2600" kern="50" spc="-10" dirty="0">
              <a:solidFill>
                <a:srgbClr val="00000A"/>
              </a:solidFill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6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	That contact is impermanent, conditioned, dependently arisen;</a:t>
            </a:r>
          </a:p>
          <a:p>
            <a:pPr marL="73025" indent="-73025"/>
            <a:r>
              <a:rPr lang="en-US" sz="26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</a:t>
            </a:r>
          </a:p>
          <a:p>
            <a:pPr marL="73025" indent="-73025"/>
            <a:r>
              <a:rPr lang="en-US" sz="26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	That ignorance is impermanent, conditioned, dependently arisen</a:t>
            </a:r>
            <a:r>
              <a:rPr lang="en-US" sz="24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;    </a:t>
            </a: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086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346229" y="624711"/>
            <a:ext cx="11265763" cy="4675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40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 Taints, </a:t>
            </a:r>
            <a:r>
              <a:rPr lang="en-US" sz="4000" b="1" spc="-10" dirty="0" err="1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āsavas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b="1" spc="-10" dirty="0">
                <a:solidFill>
                  <a:srgbClr val="BA0A06"/>
                </a:solidFill>
                <a:effectLst/>
                <a:latin typeface="Fira Sans Condensed Light" panose="020B04030500000200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720"/>
              </a:spcBef>
            </a:pPr>
            <a:endParaRPr lang="en-US" sz="2400" b="1" spc="-10" dirty="0">
              <a:solidFill>
                <a:srgbClr val="BA0A06"/>
              </a:solidFill>
              <a:effectLst/>
              <a:latin typeface="Fira Sans Condensed Light" panose="020B04030500000200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73025" indent="-73025"/>
            <a:endParaRPr lang="en-US" sz="1800" spc="-1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18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3000" kern="5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T</a:t>
            </a:r>
            <a:r>
              <a:rPr lang="en-US" sz="30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aint of sensual pleasures: </a:t>
            </a:r>
            <a:r>
              <a:rPr lang="en-US" sz="3000" b="1" kern="50" spc="-10" dirty="0">
                <a:solidFill>
                  <a:srgbClr val="BA0A06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Kāmāsava</a:t>
            </a:r>
          </a:p>
          <a:p>
            <a:pPr marL="73025" indent="-73025"/>
            <a:endParaRPr lang="en-US" sz="3000" kern="50" spc="-10" dirty="0">
              <a:solidFill>
                <a:srgbClr val="00000A"/>
              </a:solidFill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30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Taint of existence: </a:t>
            </a:r>
            <a:r>
              <a:rPr lang="en-US" sz="3000" b="1" kern="50" spc="-10" dirty="0">
                <a:solidFill>
                  <a:srgbClr val="BA0A06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Bhavāsava</a:t>
            </a:r>
          </a:p>
          <a:p>
            <a:pPr marL="73025" indent="-73025"/>
            <a:endParaRPr lang="en-US" sz="3000" kern="50" spc="-10" dirty="0">
              <a:solidFill>
                <a:srgbClr val="00000A"/>
              </a:solidFill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30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Taint of ignorance: </a:t>
            </a:r>
            <a:r>
              <a:rPr lang="en-US" sz="3000" b="1" kern="50" spc="-10" dirty="0">
                <a:solidFill>
                  <a:srgbClr val="BA0A06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Avijjāsava</a:t>
            </a:r>
          </a:p>
          <a:p>
            <a:pPr marL="73025" indent="-73025"/>
            <a:endParaRPr lang="en-US" sz="3000" kern="50" spc="-10" dirty="0">
              <a:solidFill>
                <a:srgbClr val="00000A"/>
              </a:solidFill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3000" kern="50" spc="-10" dirty="0">
                <a:solidFill>
                  <a:srgbClr val="00000A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Taint of views: </a:t>
            </a:r>
            <a:r>
              <a:rPr lang="en-US" sz="3000" b="1" kern="50" spc="-10" dirty="0">
                <a:solidFill>
                  <a:srgbClr val="BA0A06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Diṭṭhāsava</a:t>
            </a:r>
            <a:endParaRPr lang="en-CA" sz="3000" b="1" dirty="0">
              <a:solidFill>
                <a:srgbClr val="BA0A06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0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5238AA-9806-4A33-9348-381C49C2E049}"/>
              </a:ext>
            </a:extLst>
          </p:cNvPr>
          <p:cNvSpPr txBox="1"/>
          <p:nvPr/>
        </p:nvSpPr>
        <p:spPr>
          <a:xfrm>
            <a:off x="866986" y="477564"/>
            <a:ext cx="10531942" cy="647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CA" sz="3600" b="1" dirty="0">
                <a:solidFill>
                  <a:srgbClr val="9A0000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thirty-seven aids to Enlightenment </a:t>
            </a:r>
            <a:r>
              <a:rPr lang="en-CA" sz="3600" b="1" dirty="0">
                <a:solidFill>
                  <a:srgbClr val="9A0000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contd..</a:t>
            </a:r>
            <a:r>
              <a:rPr lang="en-CA" sz="3600" b="1" dirty="0">
                <a:solidFill>
                  <a:srgbClr val="9A0000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61146" y="1425625"/>
            <a:ext cx="10314504" cy="535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Four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Right Striving</a:t>
            </a:r>
            <a:r>
              <a:rPr lang="en-US" sz="2400" b="1" spc="-10" dirty="0">
                <a:solidFill>
                  <a:srgbClr val="BA0A06"/>
                </a:solidFill>
                <a:effectLst/>
                <a:latin typeface="Fira Sans Condensed Light" panose="020B04030500000200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:</a:t>
            </a:r>
          </a:p>
          <a:p>
            <a:pPr marL="73025" indent="-73025"/>
            <a:endParaRPr lang="en-US" sz="1800" spc="-1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18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1. Effort to prevent unarisen evil, unwholesome states of mind 		    from arising </a:t>
            </a:r>
          </a:p>
          <a:p>
            <a:pPr marL="73025" indent="-73025"/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2. Effort to abandon evil, unwholesome states of mind that have 	 	   already arisen</a:t>
            </a:r>
          </a:p>
          <a:p>
            <a:pPr marL="73025" indent="-73025"/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3. Effort to develop wholesome mental states that have not yet 	 	    arisen</a:t>
            </a:r>
          </a:p>
          <a:p>
            <a:pPr marL="73025" indent="-73025"/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4. Effort to maintain and perfect wholesome mental states already 	    arisen, and not to allow them to disappear, but to bring them to 		    growth, to maturity, and to the full perfection </a:t>
            </a:r>
          </a:p>
          <a:p>
            <a:pPr marL="73025" indent="-73025"/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3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52267" y="314510"/>
            <a:ext cx="10962576" cy="7013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Four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bases of spiritual power</a:t>
            </a:r>
            <a:r>
              <a:rPr lang="en-US" sz="2400" b="1" spc="-10" dirty="0">
                <a:solidFill>
                  <a:srgbClr val="BA0A06"/>
                </a:solidFill>
                <a:effectLst/>
                <a:latin typeface="Fira Sans Condensed Light" panose="020B04030500000200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:</a:t>
            </a:r>
          </a:p>
          <a:p>
            <a:pPr>
              <a:spcBef>
                <a:spcPts val="720"/>
              </a:spcBef>
            </a:pPr>
            <a:endParaRPr lang="en-US" sz="2400" spc="-1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spcBef>
                <a:spcPts val="720"/>
              </a:spcBef>
            </a:pPr>
            <a:r>
              <a:rPr lang="en-US" sz="2400" spc="-1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            A bhikkhu develops the basis for spiritual power ... </a:t>
            </a:r>
          </a:p>
          <a:p>
            <a:pPr marL="73025" indent="-73025"/>
            <a:endParaRPr lang="en-US" sz="1800" spc="-1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18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1. that possesses concentration due to </a:t>
            </a:r>
            <a:r>
              <a:rPr lang="en-US" sz="2400" b="1" kern="5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desire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and volitional 			    formations of striving </a:t>
            </a:r>
          </a:p>
          <a:p>
            <a:pPr marL="73025" indent="-73025"/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2. that possesses concentration due to </a:t>
            </a:r>
            <a:r>
              <a:rPr lang="en-US" sz="2400" b="1" kern="5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energy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and volitional 		    formations of striving </a:t>
            </a:r>
          </a:p>
          <a:p>
            <a:pPr marL="73025" indent="-73025"/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3. that possesses concentration due to </a:t>
            </a:r>
            <a:r>
              <a:rPr lang="en-US" sz="2400" b="1" kern="5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determination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and 		   	    volitional formations of striving </a:t>
            </a:r>
          </a:p>
          <a:p>
            <a:pPr marL="73025" indent="-73025"/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4. that possesses concentration due to </a:t>
            </a:r>
            <a:r>
              <a:rPr lang="en-US" sz="2400" b="1" kern="5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investigation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and volitional 		    formations of striving 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08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43389" y="477565"/>
            <a:ext cx="11291050" cy="7382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ts val="720"/>
              </a:spcBef>
            </a:pPr>
            <a:r>
              <a:rPr lang="en-CA" sz="2400" b="1" dirty="0">
                <a:solidFill>
                  <a:srgbClr val="008000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0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Five spiritual faculties:</a:t>
            </a:r>
          </a:p>
          <a:p>
            <a:pPr>
              <a:spcBef>
                <a:spcPts val="720"/>
              </a:spcBef>
            </a:pPr>
            <a:endParaRPr lang="en-US" sz="2400" spc="-1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73025" indent="-73025"/>
            <a:r>
              <a:rPr lang="en-US" sz="18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	</a:t>
            </a: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1. Faculty of faith </a:t>
            </a:r>
          </a:p>
          <a:p>
            <a:pPr marL="73025" indent="-73025"/>
            <a:endParaRPr lang="en-US" sz="28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2. Faculty of energy </a:t>
            </a:r>
          </a:p>
          <a:p>
            <a:pPr marL="73025" indent="-73025"/>
            <a:endParaRPr lang="en-US" sz="28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3. Faculty of mindfulness</a:t>
            </a: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4. Faculty of concentration</a:t>
            </a: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5. Faculty of wisdom </a:t>
            </a:r>
          </a:p>
          <a:p>
            <a:pPr marL="73025" indent="-73025"/>
            <a:endParaRPr lang="en-US" sz="28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9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43389" y="477565"/>
            <a:ext cx="10935943" cy="7472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solidFill>
                  <a:srgbClr val="008000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0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Five powers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720"/>
              </a:spcBef>
            </a:pPr>
            <a:endParaRPr lang="en-US" sz="2800" b="1" spc="-10" dirty="0">
              <a:solidFill>
                <a:srgbClr val="BA0A06"/>
              </a:solidFill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1</a:t>
            </a: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. Power of faith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	2. Power of energy </a:t>
            </a:r>
          </a:p>
          <a:p>
            <a:pPr marL="73025" indent="-73025"/>
            <a:endParaRPr lang="en-US" sz="28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	3. Power of mindfulness</a:t>
            </a: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	4. Power of concentration</a:t>
            </a: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 marL="73025" indent="-73025"/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	5. Power of wisdom </a:t>
            </a:r>
          </a:p>
          <a:p>
            <a:pPr marL="73025" indent="-73025"/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</a:t>
            </a: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2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43390" y="639192"/>
            <a:ext cx="10918188" cy="6720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solidFill>
                  <a:srgbClr val="008000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2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seven factors of Enlightenment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720"/>
              </a:spcBef>
            </a:pPr>
            <a:endParaRPr lang="en-US" sz="2800" b="1" spc="-10" dirty="0">
              <a:solidFill>
                <a:srgbClr val="BA0A06"/>
              </a:solidFill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        1. The enlightenment factor of mindfulness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                 2. The enlightenment factor of investigation of Dhamma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         3. The enlightenment factor of energy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4. The enlightenment factor of rapture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5. The enlightenment factor of tranquility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6. The enlightenment factor of concentration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7. The enlightenment factor of equanimity </a:t>
            </a:r>
          </a:p>
          <a:p>
            <a:pPr marL="73025" indent="-73025"/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</a:t>
            </a: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6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43390" y="639192"/>
            <a:ext cx="10918188" cy="7728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solidFill>
                  <a:srgbClr val="008000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spc="-10" dirty="0">
                <a:solidFill>
                  <a:srgbClr val="BA0A06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2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Noble Eightfold Path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720"/>
              </a:spcBef>
            </a:pP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1. Right view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2. Right intention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3. Right speech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4. Right action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5. Right livelihood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6. Right effort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7. Right mindfulness </a:t>
            </a:r>
          </a:p>
          <a:p>
            <a:pPr>
              <a:spcBef>
                <a:spcPts val="720"/>
              </a:spcBef>
            </a:pPr>
            <a:r>
              <a:rPr lang="en-US" sz="28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8. Right concentration </a:t>
            </a:r>
          </a:p>
          <a:p>
            <a:pPr>
              <a:spcBef>
                <a:spcPts val="720"/>
              </a:spcBef>
            </a:pP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</a:t>
            </a: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73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43390" y="639192"/>
            <a:ext cx="10918188" cy="8092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solidFill>
                  <a:srgbClr val="008000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Twenty three wrong views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            Form</a:t>
            </a: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1. Regards f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orm as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2. Regards self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possessing form</a:t>
            </a: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3. Regards 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form as in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4. Regards self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in form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            Feeling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5. Regards feeling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6. Regards 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as possessing 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feeling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7. Regards 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feeling as in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8. Regards self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in feeling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</a:t>
            </a: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321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du">
            <a:extLst>
              <a:ext uri="{FF2B5EF4-FFF2-40B4-BE49-F238E27FC236}">
                <a16:creationId xmlns:a16="http://schemas.microsoft.com/office/drawing/2014/main" id="{A352F1F8-3FEB-4D93-A18A-70774FB96180}"/>
              </a:ext>
            </a:extLst>
          </p:cNvPr>
          <p:cNvSpPr txBox="1"/>
          <p:nvPr/>
        </p:nvSpPr>
        <p:spPr>
          <a:xfrm>
            <a:off x="79899" y="62144"/>
            <a:ext cx="11621187" cy="64813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714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EAB26-9643-470E-8271-AE081ABB7ADA}"/>
              </a:ext>
            </a:extLst>
          </p:cNvPr>
          <p:cNvSpPr txBox="1"/>
          <p:nvPr/>
        </p:nvSpPr>
        <p:spPr>
          <a:xfrm>
            <a:off x="143390" y="639192"/>
            <a:ext cx="10918188" cy="8092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20"/>
              </a:spcBef>
            </a:pP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solidFill>
                  <a:srgbClr val="008000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CA" sz="2400" b="1" dirty="0"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CA" sz="2400" dirty="0">
                <a:solidFill>
                  <a:srgbClr val="008000"/>
                </a:solidFill>
                <a:effectLst/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10" dirty="0">
                <a:solidFill>
                  <a:srgbClr val="BA0A06"/>
                </a:solidFill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Twenty three wrong views: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            Perception</a:t>
            </a: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9. Regards perception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10. Regards self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possessing 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perception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11. Regards perception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in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12. Regards self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in 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perception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            Volitional formation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13. Regards v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olitional formation as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14. Regards 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as possessing volitional formation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15. Regards v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olitional formation as in self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16. Regards self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as in 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v</a:t>
            </a:r>
            <a:r>
              <a:rPr lang="en-US" sz="2400" kern="50" dirty="0"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olitional formation</a:t>
            </a:r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 </a:t>
            </a:r>
          </a:p>
          <a:p>
            <a:pPr>
              <a:spcBef>
                <a:spcPts val="720"/>
              </a:spcBef>
            </a:pP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>
              <a:spcBef>
                <a:spcPts val="720"/>
              </a:spcBef>
            </a:pPr>
            <a:endParaRPr lang="en-US" sz="2400" kern="50" dirty="0">
              <a:effectLst/>
              <a:latin typeface="Amasis MT Pro Medium" panose="02040604050005020304" pitchFamily="18" charset="0"/>
              <a:ea typeface="SimSun" panose="02010600030101010101" pitchFamily="2" charset="-122"/>
              <a:cs typeface="Akkhara"/>
            </a:endParaRP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	</a:t>
            </a:r>
          </a:p>
          <a:p>
            <a:pPr marL="73025" indent="-73025"/>
            <a:r>
              <a:rPr lang="en-US" sz="2400" kern="50" dirty="0"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Akkhara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73025" indent="-73025"/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</a:t>
            </a:r>
            <a:r>
              <a:rPr lang="en-US" sz="2400" spc="-10" dirty="0">
                <a:solidFill>
                  <a:srgbClr val="00000A"/>
                </a:solidFill>
                <a:effectLst/>
                <a:latin typeface="Amasis MT Pro Medium" panose="020406040500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		</a:t>
            </a:r>
            <a:endParaRPr lang="en-CA" sz="2400" dirty="0">
              <a:solidFill>
                <a:srgbClr val="00000A"/>
              </a:solidFill>
              <a:effectLst/>
              <a:latin typeface="Amasis MT Pro Medium" panose="020406040500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CA" sz="3200" b="1" dirty="0">
              <a:solidFill>
                <a:srgbClr val="9A0000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3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971</Words>
  <Application>Microsoft Office PowerPoint</Application>
  <PresentationFormat>Widescreen</PresentationFormat>
  <Paragraphs>172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Amasis MT Pro Medium</vt:lpstr>
      <vt:lpstr>Arial</vt:lpstr>
      <vt:lpstr>Calibri</vt:lpstr>
      <vt:lpstr>Calibri Light</vt:lpstr>
      <vt:lpstr>Fira Sans Condensed Light</vt:lpstr>
      <vt:lpstr>Sitka Text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Nuvin Senarath</dc:creator>
  <cp:lastModifiedBy>Mahamevnawa GTA</cp:lastModifiedBy>
  <cp:revision>6</cp:revision>
  <dcterms:created xsi:type="dcterms:W3CDTF">2021-10-10T18:13:02Z</dcterms:created>
  <dcterms:modified xsi:type="dcterms:W3CDTF">2021-11-20T12:55:39Z</dcterms:modified>
</cp:coreProperties>
</file>